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5"/>
  </p:notesMasterIdLst>
  <p:sldIdLst>
    <p:sldId id="260" r:id="rId2"/>
    <p:sldId id="278" r:id="rId3"/>
    <p:sldId id="267" r:id="rId4"/>
    <p:sldId id="268" r:id="rId5"/>
    <p:sldId id="271" r:id="rId6"/>
    <p:sldId id="270" r:id="rId7"/>
    <p:sldId id="279" r:id="rId8"/>
    <p:sldId id="272" r:id="rId9"/>
    <p:sldId id="273" r:id="rId10"/>
    <p:sldId id="277" r:id="rId11"/>
    <p:sldId id="276" r:id="rId12"/>
    <p:sldId id="280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nead Delany-Moretlwe" initials="SD" lastIdx="3" clrIdx="0">
    <p:extLst>
      <p:ext uri="{19B8F6BF-5375-455C-9EA6-DF929625EA0E}">
        <p15:presenceInfo xmlns:p15="http://schemas.microsoft.com/office/powerpoint/2012/main" userId="S-1-5-21-3863489222-3862667314-3109721810-117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7C88"/>
    <a:srgbClr val="22373E"/>
    <a:srgbClr val="0091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1475" autoAdjust="0"/>
  </p:normalViewPr>
  <p:slideViewPr>
    <p:cSldViewPr snapToGrid="0">
      <p:cViewPr varScale="1">
        <p:scale>
          <a:sx n="57" d="100"/>
          <a:sy n="57" d="100"/>
        </p:scale>
        <p:origin x="17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7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3567081288751948E-2"/>
          <c:y val="7.3961151414725951E-2"/>
          <c:w val="0.75343507149126598"/>
          <c:h val="0.8395998524202350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BLQ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WK 4</c:v>
                </c:pt>
                <c:pt idx="1">
                  <c:v>WK 8</c:v>
                </c:pt>
                <c:pt idx="2">
                  <c:v>WK 12</c:v>
                </c:pt>
                <c:pt idx="3">
                  <c:v>WK 24</c:v>
                </c:pt>
                <c:pt idx="4">
                  <c:v>WK 36</c:v>
                </c:pt>
                <c:pt idx="5">
                  <c:v>WK 48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4.62</c:v>
                </c:pt>
                <c:pt idx="1">
                  <c:v>4.76</c:v>
                </c:pt>
                <c:pt idx="2">
                  <c:v>5</c:v>
                </c:pt>
                <c:pt idx="3">
                  <c:v>25.93</c:v>
                </c:pt>
                <c:pt idx="4">
                  <c:v>38.64</c:v>
                </c:pt>
                <c:pt idx="5">
                  <c:v>46.15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DAF-4652-A8AA-40BE9CBAB64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&lt;350 (&lt;2 days)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WK 4</c:v>
                </c:pt>
                <c:pt idx="1">
                  <c:v>WK 8</c:v>
                </c:pt>
                <c:pt idx="2">
                  <c:v>WK 12</c:v>
                </c:pt>
                <c:pt idx="3">
                  <c:v>WK 24</c:v>
                </c:pt>
                <c:pt idx="4">
                  <c:v>WK 36</c:v>
                </c:pt>
                <c:pt idx="5">
                  <c:v>WK 48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18.46</c:v>
                </c:pt>
                <c:pt idx="1">
                  <c:v>20.63</c:v>
                </c:pt>
                <c:pt idx="2">
                  <c:v>28.33</c:v>
                </c:pt>
                <c:pt idx="3">
                  <c:v>33.33</c:v>
                </c:pt>
                <c:pt idx="4">
                  <c:v>25</c:v>
                </c:pt>
                <c:pt idx="5">
                  <c:v>20.51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DAF-4652-A8AA-40BE9CBAB64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350-699 (2-3 days)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WK 4</c:v>
                </c:pt>
                <c:pt idx="1">
                  <c:v>WK 8</c:v>
                </c:pt>
                <c:pt idx="2">
                  <c:v>WK 12</c:v>
                </c:pt>
                <c:pt idx="3">
                  <c:v>WK 24</c:v>
                </c:pt>
                <c:pt idx="4">
                  <c:v>WK 36</c:v>
                </c:pt>
                <c:pt idx="5">
                  <c:v>WK 48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16.920000000000002</c:v>
                </c:pt>
                <c:pt idx="1">
                  <c:v>22.22</c:v>
                </c:pt>
                <c:pt idx="2">
                  <c:v>11.67</c:v>
                </c:pt>
                <c:pt idx="3">
                  <c:v>9.26</c:v>
                </c:pt>
                <c:pt idx="4">
                  <c:v>13.64</c:v>
                </c:pt>
                <c:pt idx="5">
                  <c:v>5.13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DAF-4652-A8AA-40BE9CBAB64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&gt;700 (4 or more days)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WK 4</c:v>
                </c:pt>
                <c:pt idx="1">
                  <c:v>WK 8</c:v>
                </c:pt>
                <c:pt idx="2">
                  <c:v>WK 12</c:v>
                </c:pt>
                <c:pt idx="3">
                  <c:v>WK 24</c:v>
                </c:pt>
                <c:pt idx="4">
                  <c:v>WK 36</c:v>
                </c:pt>
                <c:pt idx="5">
                  <c:v>WK 48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60</c:v>
                </c:pt>
                <c:pt idx="1">
                  <c:v>52.4</c:v>
                </c:pt>
                <c:pt idx="2">
                  <c:v>55</c:v>
                </c:pt>
                <c:pt idx="3">
                  <c:v>31.5</c:v>
                </c:pt>
                <c:pt idx="4">
                  <c:v>22.7</c:v>
                </c:pt>
                <c:pt idx="5">
                  <c:v>28.2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DAF-4652-A8AA-40BE9CBAB6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6097952"/>
        <c:axId val="80645720"/>
      </c:barChart>
      <c:catAx>
        <c:axId val="156097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600" b="1"/>
            </a:pPr>
            <a:endParaRPr lang="en-US"/>
          </a:p>
        </c:txPr>
        <c:crossAx val="80645720"/>
        <c:crosses val="autoZero"/>
        <c:auto val="1"/>
        <c:lblAlgn val="ctr"/>
        <c:lblOffset val="100"/>
        <c:noMultiLvlLbl val="0"/>
      </c:catAx>
      <c:valAx>
        <c:axId val="80645720"/>
        <c:scaling>
          <c:orientation val="minMax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0%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600" b="1"/>
            </a:pPr>
            <a:endParaRPr lang="en-US"/>
          </a:p>
        </c:txPr>
        <c:crossAx val="1560979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213072092149608"/>
          <c:y val="8.8850982632559708E-2"/>
          <c:w val="0.17786927907850389"/>
          <c:h val="0.87046164456627195"/>
        </c:manualLayout>
      </c:layout>
      <c:overlay val="0"/>
      <c:txPr>
        <a:bodyPr rot="0" vert="horz"/>
        <a:lstStyle/>
        <a:p>
          <a:pPr>
            <a:defRPr sz="1600" b="1" baseline="0">
              <a:latin typeface="Arial Nova" panose="020B0504020202020204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Chlamydia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Curable STI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0.28999999999999998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Gonorhoea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Curable STI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0.08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Trichomonas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Curable STI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7.0000000000000007E-2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Syphilis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Curable STI</c:v>
                </c:pt>
              </c:strCache>
            </c:strRef>
          </c:cat>
          <c:val>
            <c:numRef>
              <c:f>Sheet1!$E$2</c:f>
              <c:numCache>
                <c:formatCode>0%</c:formatCode>
                <c:ptCount val="1"/>
                <c:pt idx="0">
                  <c:v>0.02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Any curable STI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Curable STI</c:v>
                </c:pt>
              </c:strCache>
            </c:strRef>
          </c:cat>
          <c:val>
            <c:numRef>
              <c:f>Sheet1!$F$2</c:f>
              <c:numCache>
                <c:formatCode>0%</c:formatCode>
                <c:ptCount val="1"/>
                <c:pt idx="0">
                  <c:v>0.39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497160"/>
        <c:axId val="156413880"/>
      </c:barChart>
      <c:catAx>
        <c:axId val="156497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413880"/>
        <c:crosses val="autoZero"/>
        <c:auto val="1"/>
        <c:lblAlgn val="ctr"/>
        <c:lblOffset val="100"/>
        <c:noMultiLvlLbl val="0"/>
      </c:catAx>
      <c:valAx>
        <c:axId val="156413880"/>
        <c:scaling>
          <c:orientation val="minMax"/>
          <c:max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497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FABDA7-5DED-49BC-B22D-F9EFC82DB7DC}" type="datetimeFigureOut">
              <a:rPr lang="en-ZA" smtClean="0"/>
              <a:t>2018/07/24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DFD5F-20B5-48BD-BEB2-4AB0C0C4FE8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27868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1200" dirty="0" smtClean="0"/>
              <a:t>Recommendations based on systematic review of 15 randomised controlled trials of oral PrEP effectiveness conducted in a range of different populations worldwide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Z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Included studies involved 19 491 participants, of whom 11 901 received active PrEP, with follow-up times ranging from 24 weeks to 5 years</a:t>
            </a:r>
            <a:endParaRPr lang="en-ZA" sz="1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1200" dirty="0" smtClean="0"/>
              <a:t>PrEP was effective in reducing HIV risk across age, gender, ARV regimen (TDF versus emtricitabine (FTC) + TDF) or mode of acquiring HIV (rectal or penile/ vaginal). </a:t>
            </a:r>
          </a:p>
          <a:p>
            <a:endParaRPr lang="en-ZA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09485-28BB-45BE-8F29-7EFCCED03830}" type="slidenum">
              <a:rPr lang="en-ZA" smtClean="0"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73486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Similar results were seen in the ATN 110 and 113 studies, Project </a:t>
            </a:r>
            <a:r>
              <a:rPr lang="en-ZA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PrEPare</a:t>
            </a:r>
            <a:r>
              <a:rPr lang="en-Z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(57). In these studies of young men who have sex with men, ages 15–22, adherence, as measured by drug concentrations, declined over time, with the most precipitous drop-off occurring at week 24, when visits to the facility moved from monthly to quarterly. Early results from the </a:t>
            </a:r>
            <a:r>
              <a:rPr lang="en-ZA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PlusPills</a:t>
            </a:r>
            <a:r>
              <a:rPr lang="en-ZA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Study in Cape Town, which is evaluating PrEP acceptability in male and female adolescents, show a similar drop-off in adherence during quarterly visits (58). In sum, PrEP appears to be of interest to young people, but inattention to adherence or inability to continue may reduce its 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DFD5F-20B5-48BD-BEB2-4AB0C0C4FE82}" type="slidenum">
              <a:rPr lang="en-ZA" smtClean="0"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62467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3F28D9-5B04-459B-8CBC-B5FCF08F19D5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193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0"/>
            <a:ext cx="9144000" cy="68556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41658"/>
            <a:ext cx="7886700" cy="1576923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562" y="5110088"/>
            <a:ext cx="8396406" cy="430723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80" y="5666466"/>
            <a:ext cx="1906587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3717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026543"/>
          </a:xfrm>
          <a:prstGeom prst="rect">
            <a:avLst/>
          </a:prstGeom>
          <a:gradFill flip="none" rotWithShape="1">
            <a:gsLst>
              <a:gs pos="0">
                <a:srgbClr val="22373E"/>
              </a:gs>
              <a:gs pos="100000">
                <a:srgbClr val="2E7C88"/>
              </a:gs>
              <a:gs pos="100000">
                <a:srgbClr val="0091B7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045" y="183977"/>
            <a:ext cx="8239305" cy="661417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045" y="1354347"/>
            <a:ext cx="8540151" cy="514997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 Nova" panose="020B0504020202020204"/>
              </a:defRPr>
            </a:lvl1pPr>
            <a:lvl2pPr>
              <a:defRPr>
                <a:solidFill>
                  <a:schemeClr val="tx1"/>
                </a:solidFill>
                <a:latin typeface="Arial Nova" panose="020B0504020202020204"/>
              </a:defRPr>
            </a:lvl2pPr>
            <a:lvl3pPr>
              <a:defRPr>
                <a:solidFill>
                  <a:schemeClr val="tx1"/>
                </a:solidFill>
                <a:latin typeface="Arial Nova" panose="020B0504020202020204"/>
              </a:defRPr>
            </a:lvl3pPr>
            <a:lvl4pPr>
              <a:defRPr>
                <a:solidFill>
                  <a:schemeClr val="tx1"/>
                </a:solidFill>
                <a:latin typeface="Arial Nova" panose="020B0504020202020204"/>
              </a:defRPr>
            </a:lvl4pPr>
            <a:lvl5pPr>
              <a:defRPr>
                <a:solidFill>
                  <a:schemeClr val="tx1"/>
                </a:solidFill>
                <a:latin typeface="Arial Nova" panose="020B0504020202020204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70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1354347"/>
          </a:xfrm>
          <a:prstGeom prst="rect">
            <a:avLst/>
          </a:prstGeom>
          <a:gradFill flip="none" rotWithShape="1">
            <a:gsLst>
              <a:gs pos="0">
                <a:srgbClr val="22373E"/>
              </a:gs>
              <a:gs pos="100000">
                <a:srgbClr val="2E7C88"/>
              </a:gs>
              <a:gs pos="100000">
                <a:srgbClr val="0091B7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044" y="337839"/>
            <a:ext cx="8239305" cy="67866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045" y="1708029"/>
            <a:ext cx="8239305" cy="4468933"/>
          </a:xfrm>
        </p:spPr>
        <p:txBody>
          <a:bodyPr/>
          <a:lstStyle>
            <a:lvl1pPr>
              <a:defRPr>
                <a:solidFill>
                  <a:srgbClr val="2E7C88"/>
                </a:solidFill>
              </a:defRPr>
            </a:lvl1pPr>
            <a:lvl2pPr>
              <a:defRPr>
                <a:solidFill>
                  <a:srgbClr val="2E7C88"/>
                </a:solidFill>
              </a:defRPr>
            </a:lvl2pPr>
            <a:lvl3pPr>
              <a:defRPr>
                <a:solidFill>
                  <a:srgbClr val="2E7C88"/>
                </a:solidFill>
              </a:defRPr>
            </a:lvl3pPr>
            <a:lvl4pPr>
              <a:defRPr>
                <a:solidFill>
                  <a:srgbClr val="2E7C88"/>
                </a:solidFill>
              </a:defRPr>
            </a:lvl4pPr>
            <a:lvl5pPr>
              <a:defRPr>
                <a:solidFill>
                  <a:srgbClr val="2E7C88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319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1130061"/>
          </a:xfrm>
          <a:prstGeom prst="rect">
            <a:avLst/>
          </a:prstGeom>
          <a:gradFill flip="none" rotWithShape="1">
            <a:gsLst>
              <a:gs pos="0">
                <a:srgbClr val="22373E"/>
              </a:gs>
              <a:gs pos="100000">
                <a:srgbClr val="2E7C88"/>
              </a:gs>
              <a:gs pos="100000">
                <a:srgbClr val="0091B7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2562"/>
            <a:ext cx="7886700" cy="76493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613140"/>
            <a:ext cx="3886200" cy="4563823"/>
          </a:xfrm>
        </p:spPr>
        <p:txBody>
          <a:bodyPr/>
          <a:lstStyle>
            <a:lvl1pPr>
              <a:defRPr>
                <a:solidFill>
                  <a:srgbClr val="2E7C88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rgbClr val="2E7C88"/>
                </a:solidFill>
                <a:latin typeface="Century Gothic" panose="020B0502020202020204" pitchFamily="34" charset="0"/>
              </a:defRPr>
            </a:lvl2pPr>
            <a:lvl3pPr>
              <a:defRPr>
                <a:solidFill>
                  <a:srgbClr val="2E7C88"/>
                </a:solidFill>
                <a:latin typeface="Century Gothic" panose="020B0502020202020204" pitchFamily="34" charset="0"/>
              </a:defRPr>
            </a:lvl3pPr>
            <a:lvl4pPr>
              <a:defRPr>
                <a:solidFill>
                  <a:srgbClr val="2E7C88"/>
                </a:solidFill>
                <a:latin typeface="Century Gothic" panose="020B0502020202020204" pitchFamily="34" charset="0"/>
              </a:defRPr>
            </a:lvl4pPr>
            <a:lvl5pPr>
              <a:defRPr>
                <a:solidFill>
                  <a:srgbClr val="2E7C88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13140"/>
            <a:ext cx="3886200" cy="4563823"/>
          </a:xfrm>
        </p:spPr>
        <p:txBody>
          <a:bodyPr/>
          <a:lstStyle>
            <a:lvl1pPr>
              <a:defRPr>
                <a:solidFill>
                  <a:srgbClr val="2E7C88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rgbClr val="2E7C88"/>
                </a:solidFill>
                <a:latin typeface="Century Gothic" panose="020B0502020202020204" pitchFamily="34" charset="0"/>
              </a:defRPr>
            </a:lvl2pPr>
            <a:lvl3pPr>
              <a:defRPr>
                <a:solidFill>
                  <a:srgbClr val="2E7C88"/>
                </a:solidFill>
                <a:latin typeface="Century Gothic" panose="020B0502020202020204" pitchFamily="34" charset="0"/>
              </a:defRPr>
            </a:lvl3pPr>
            <a:lvl4pPr>
              <a:defRPr>
                <a:solidFill>
                  <a:srgbClr val="2E7C88"/>
                </a:solidFill>
                <a:latin typeface="Century Gothic" panose="020B0502020202020204" pitchFamily="34" charset="0"/>
              </a:defRPr>
            </a:lvl4pPr>
            <a:lvl5pPr>
              <a:defRPr>
                <a:solidFill>
                  <a:srgbClr val="2E7C88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766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1130061"/>
          </a:xfrm>
          <a:prstGeom prst="rect">
            <a:avLst/>
          </a:prstGeom>
          <a:gradFill flip="none" rotWithShape="1">
            <a:gsLst>
              <a:gs pos="0">
                <a:srgbClr val="22373E"/>
              </a:gs>
              <a:gs pos="100000">
                <a:srgbClr val="2E7C88"/>
              </a:gs>
              <a:gs pos="100000">
                <a:srgbClr val="0091B7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83"/>
          <a:stretch/>
        </p:blipFill>
        <p:spPr>
          <a:xfrm>
            <a:off x="0" y="5710687"/>
            <a:ext cx="9144000" cy="1146122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76045" y="182562"/>
            <a:ext cx="8239305" cy="76493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76045" y="1354347"/>
            <a:ext cx="8540151" cy="4103624"/>
          </a:xfrm>
        </p:spPr>
        <p:txBody>
          <a:bodyPr/>
          <a:lstStyle>
            <a:lvl1pPr>
              <a:defRPr>
                <a:solidFill>
                  <a:srgbClr val="2E7C88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rgbClr val="2E7C88"/>
                </a:solidFill>
                <a:latin typeface="Century Gothic" panose="020B0502020202020204" pitchFamily="34" charset="0"/>
              </a:defRPr>
            </a:lvl2pPr>
            <a:lvl3pPr>
              <a:defRPr>
                <a:solidFill>
                  <a:srgbClr val="2E7C88"/>
                </a:solidFill>
                <a:latin typeface="Century Gothic" panose="020B0502020202020204" pitchFamily="34" charset="0"/>
              </a:defRPr>
            </a:lvl3pPr>
            <a:lvl4pPr>
              <a:defRPr>
                <a:solidFill>
                  <a:srgbClr val="2E7C88"/>
                </a:solidFill>
                <a:latin typeface="Century Gothic" panose="020B0502020202020204" pitchFamily="34" charset="0"/>
              </a:defRPr>
            </a:lvl4pPr>
            <a:lvl5pPr>
              <a:defRPr>
                <a:solidFill>
                  <a:srgbClr val="2E7C88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917" y="5699919"/>
            <a:ext cx="1727399" cy="1069245"/>
          </a:xfrm>
          <a:prstGeom prst="rect">
            <a:avLst/>
          </a:prstGeom>
        </p:spPr>
      </p:pic>
      <p:pic>
        <p:nvPicPr>
          <p:cNvPr id="14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93" y="5864690"/>
            <a:ext cx="1670405" cy="894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2141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5"/>
            <a:ext cx="9144000" cy="68556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321552"/>
            <a:ext cx="7886700" cy="259484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1952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0"/>
            <a:ext cx="9144000" cy="68556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321552"/>
            <a:ext cx="7886700" cy="259484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9949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5"/>
            <a:ext cx="9144000" cy="68556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4768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8650" y="1477936"/>
            <a:ext cx="7886700" cy="46990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614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0"/>
            <a:ext cx="9144000" cy="68556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4768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8650" y="1477936"/>
            <a:ext cx="7886700" cy="46990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931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830CF-8C33-46DC-9DBD-C02D2DB22C9F}" type="datetimeFigureOut">
              <a:rPr lang="en-ZA" smtClean="0"/>
              <a:t>2018/07/24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F72D3-1845-4629-94C3-13F0B9492E3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316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4" r:id="rId4"/>
    <p:sldLayoutId id="2147483688" r:id="rId5"/>
    <p:sldLayoutId id="2147483683" r:id="rId6"/>
    <p:sldLayoutId id="2147483690" r:id="rId7"/>
    <p:sldLayoutId id="2147483686" r:id="rId8"/>
    <p:sldLayoutId id="214748368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34415" y="1114011"/>
            <a:ext cx="7886700" cy="1576923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Providing PrEP to adolescents and young adults: current science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79562" y="5110088"/>
            <a:ext cx="8396406" cy="739383"/>
          </a:xfrm>
        </p:spPr>
        <p:txBody>
          <a:bodyPr>
            <a:normAutofit fontScale="92500" lnSpcReduction="20000"/>
          </a:bodyPr>
          <a:lstStyle/>
          <a:p>
            <a:r>
              <a:rPr lang="en-ZA" dirty="0" smtClean="0"/>
              <a:t>Sinéad Delany-Moretlwe, </a:t>
            </a:r>
            <a:r>
              <a:rPr lang="en-ZA" dirty="0" err="1" smtClean="0"/>
              <a:t>MBBCh</a:t>
            </a:r>
            <a:r>
              <a:rPr lang="en-ZA" dirty="0" smtClean="0"/>
              <a:t> PhD</a:t>
            </a:r>
          </a:p>
          <a:p>
            <a:r>
              <a:rPr lang="en-ZA" b="1" dirty="0" smtClean="0"/>
              <a:t>TUSA03, IAS, Amsterdam 2018</a:t>
            </a:r>
            <a:endParaRPr lang="en-ZA" dirty="0" smtClean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6209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ZA" sz="3600" dirty="0" smtClean="0"/>
              <a:t>Generating demand</a:t>
            </a:r>
            <a:endParaRPr lang="en-ZA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045" y="1214796"/>
            <a:ext cx="2245666" cy="31626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197" y="2545800"/>
            <a:ext cx="3865018" cy="26670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1510" y="1753083"/>
            <a:ext cx="2239107" cy="31642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6045" y="5520267"/>
            <a:ext cx="86611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>
                <a:latin typeface="Arial Nova" panose="020B0504020202020204"/>
              </a:rPr>
              <a:t>Materials for adolescents should focus on information, being sex positive rather than risk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dirty="0" smtClean="0">
                <a:latin typeface="Arial Nova" panose="020B0504020202020204"/>
              </a:rPr>
              <a:t>Decision tools or risk scores may be helpful but should not be used to exclude</a:t>
            </a:r>
            <a:endParaRPr lang="en-ZA" dirty="0">
              <a:latin typeface="Arial Nova" panose="020B05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15743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600" dirty="0" smtClean="0">
                <a:sym typeface="Wingdings" panose="05000000000000000000" pitchFamily="2" charset="2"/>
              </a:rPr>
              <a:t>Scaling up PrEP services  </a:t>
            </a:r>
            <a:endParaRPr lang="en-US" alt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6046" y="1354347"/>
            <a:ext cx="4803954" cy="5149970"/>
          </a:xfrm>
        </p:spPr>
        <p:txBody>
          <a:bodyPr/>
          <a:lstStyle/>
          <a:p>
            <a:r>
              <a:rPr lang="en-ZA" sz="2400" dirty="0" smtClean="0"/>
              <a:t>Youth champion</a:t>
            </a:r>
          </a:p>
          <a:p>
            <a:r>
              <a:rPr lang="en-ZA" sz="2400" dirty="0" smtClean="0"/>
              <a:t>Advice from youth on service design</a:t>
            </a:r>
          </a:p>
          <a:p>
            <a:r>
              <a:rPr lang="en-ZA" sz="2400" dirty="0" smtClean="0"/>
              <a:t>Opening hours</a:t>
            </a:r>
          </a:p>
          <a:p>
            <a:r>
              <a:rPr lang="en-ZA" sz="2400" dirty="0" smtClean="0"/>
              <a:t>Safe space</a:t>
            </a:r>
          </a:p>
          <a:p>
            <a:r>
              <a:rPr lang="en-ZA" sz="2400" dirty="0" smtClean="0"/>
              <a:t>Integrated</a:t>
            </a:r>
          </a:p>
          <a:p>
            <a:r>
              <a:rPr lang="en-ZA" sz="2400" dirty="0" smtClean="0"/>
              <a:t>Comprehensive</a:t>
            </a:r>
          </a:p>
          <a:p>
            <a:r>
              <a:rPr lang="en-ZA" sz="2400" dirty="0" smtClean="0"/>
              <a:t>Pathways for referral</a:t>
            </a:r>
          </a:p>
          <a:p>
            <a:r>
              <a:rPr lang="en-ZA" sz="2400" dirty="0" smtClean="0"/>
              <a:t>Provider training and support critical</a:t>
            </a:r>
          </a:p>
          <a:p>
            <a:endParaRPr lang="en-ZA" dirty="0" smtClean="0"/>
          </a:p>
          <a:p>
            <a:endParaRPr lang="en-ZA" dirty="0"/>
          </a:p>
          <a:p>
            <a:endParaRPr lang="en-ZA" dirty="0" smtClean="0"/>
          </a:p>
          <a:p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072" y="1197796"/>
            <a:ext cx="2680129" cy="53065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6045" y="6299200"/>
            <a:ext cx="51595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>
                <a:latin typeface="Arial Nova" panose="020B0504020202020204"/>
              </a:rPr>
              <a:t>http://sheconquerssa.co.za/roadmaps/are-you-having-sex/sex-roadmaps/</a:t>
            </a:r>
          </a:p>
        </p:txBody>
      </p:sp>
    </p:spTree>
    <p:extLst>
      <p:ext uri="{BB962C8B-B14F-4D97-AF65-F5344CB8AC3E}">
        <p14:creationId xmlns:p14="http://schemas.microsoft.com/office/powerpoint/2010/main" val="241069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Conclusions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ZA" dirty="0" smtClean="0"/>
              <a:t>PrEP is effective in young people, although they may require additional support for daily pill taking</a:t>
            </a:r>
          </a:p>
          <a:p>
            <a:r>
              <a:rPr lang="en-ZA" dirty="0" smtClean="0"/>
              <a:t>PrEP is safe for use in young people</a:t>
            </a:r>
          </a:p>
          <a:p>
            <a:r>
              <a:rPr lang="en-ZA" dirty="0" smtClean="0"/>
              <a:t>PrEP information for young people and trusted adults is important while PrEP is being </a:t>
            </a:r>
            <a:r>
              <a:rPr lang="en-ZA" dirty="0" err="1" smtClean="0"/>
              <a:t>introducted</a:t>
            </a:r>
            <a:endParaRPr lang="en-ZA" dirty="0" smtClean="0"/>
          </a:p>
          <a:p>
            <a:r>
              <a:rPr lang="en-ZA" dirty="0" smtClean="0"/>
              <a:t>Materials that are sex positive and affirming are important</a:t>
            </a:r>
          </a:p>
          <a:p>
            <a:r>
              <a:rPr lang="en-ZA" dirty="0" smtClean="0"/>
              <a:t>Non-judgemental, confidential and supportive sexual and reproductive health services that are comprehensive and integrated are essential</a:t>
            </a:r>
          </a:p>
          <a:p>
            <a:r>
              <a:rPr lang="en-ZA" dirty="0" smtClean="0"/>
              <a:t>Health care providers play a critical role in ensuring access to these services for young people.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0311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ZA" dirty="0" smtClean="0"/>
              <a:t>Acknowledgements</a:t>
            </a:r>
            <a:endParaRPr lang="en-ZA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ZA" sz="2400" dirty="0" smtClean="0"/>
              <a:t>Connie Celum</a:t>
            </a:r>
          </a:p>
          <a:p>
            <a:pPr marL="0" indent="0" algn="ctr">
              <a:buNone/>
            </a:pPr>
            <a:r>
              <a:rPr lang="en-ZA" sz="2400" dirty="0" smtClean="0"/>
              <a:t>Sybil Hosek</a:t>
            </a:r>
          </a:p>
          <a:p>
            <a:pPr marL="0" indent="0" algn="ctr">
              <a:buNone/>
            </a:pPr>
            <a:r>
              <a:rPr lang="en-ZA" sz="2400" dirty="0" smtClean="0"/>
              <a:t>Linda-Gail Bekker</a:t>
            </a:r>
          </a:p>
          <a:p>
            <a:pPr marL="0" indent="0" algn="ctr">
              <a:buNone/>
            </a:pPr>
            <a:r>
              <a:rPr lang="en-ZA" sz="2400" dirty="0" smtClean="0"/>
              <a:t>Shona Dalal</a:t>
            </a:r>
          </a:p>
          <a:p>
            <a:pPr marL="0" indent="0" algn="ctr">
              <a:buNone/>
            </a:pPr>
            <a:r>
              <a:rPr lang="en-ZA" sz="2400" dirty="0" smtClean="0"/>
              <a:t>Bill Kapogiannis</a:t>
            </a:r>
          </a:p>
          <a:p>
            <a:pPr marL="0" indent="0" algn="ctr">
              <a:buNone/>
            </a:pPr>
            <a:endParaRPr lang="en-ZA" sz="2400" dirty="0"/>
          </a:p>
          <a:p>
            <a:pPr marL="0" indent="0" algn="ctr">
              <a:buNone/>
            </a:pPr>
            <a:r>
              <a:rPr lang="en-ZA" sz="2400" dirty="0" smtClean="0"/>
              <a:t>Young PrEP users</a:t>
            </a:r>
          </a:p>
          <a:p>
            <a:pPr marL="0" indent="0" algn="ctr">
              <a:buNone/>
            </a:pPr>
            <a:r>
              <a:rPr lang="en-ZA" sz="2400" dirty="0" smtClean="0"/>
              <a:t>Their families and communities</a:t>
            </a:r>
          </a:p>
          <a:p>
            <a:pPr marL="0" indent="0" algn="ctr">
              <a:buNone/>
            </a:pPr>
            <a:r>
              <a:rPr lang="en-ZA" sz="2400" dirty="0" smtClean="0"/>
              <a:t>Colleagues in SA PrEP TWG</a:t>
            </a:r>
          </a:p>
          <a:p>
            <a:endParaRPr lang="en-ZA" dirty="0" smtClean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7035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Key questions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ZA" dirty="0" smtClean="0"/>
              <a:t>Does PrEP prevent HIV in young people?</a:t>
            </a:r>
          </a:p>
          <a:p>
            <a:pPr marL="514350" indent="-514350">
              <a:buFont typeface="+mj-lt"/>
              <a:buAutoNum type="arabicPeriod"/>
            </a:pPr>
            <a:endParaRPr lang="en-ZA" dirty="0"/>
          </a:p>
          <a:p>
            <a:pPr marL="514350" indent="-514350">
              <a:buFont typeface="+mj-lt"/>
              <a:buAutoNum type="arabicPeriod"/>
            </a:pPr>
            <a:r>
              <a:rPr lang="en-ZA" dirty="0" smtClean="0"/>
              <a:t>Is it safe for young people to use PrEP?</a:t>
            </a:r>
          </a:p>
          <a:p>
            <a:pPr marL="514350" indent="-514350">
              <a:buFont typeface="+mj-lt"/>
              <a:buAutoNum type="arabicPeriod"/>
            </a:pPr>
            <a:endParaRPr lang="en-ZA" dirty="0"/>
          </a:p>
          <a:p>
            <a:pPr marL="514350" indent="-514350">
              <a:buFont typeface="+mj-lt"/>
              <a:buAutoNum type="arabicPeriod"/>
            </a:pPr>
            <a:r>
              <a:rPr lang="en-ZA" dirty="0" smtClean="0"/>
              <a:t>What are the specific needs of young people when it comes to delivery?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4767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045" y="3267635"/>
            <a:ext cx="8540151" cy="3236681"/>
          </a:xfrm>
        </p:spPr>
        <p:txBody>
          <a:bodyPr>
            <a:normAutofit/>
          </a:bodyPr>
          <a:lstStyle/>
          <a:p>
            <a:pPr marL="800100" lvl="1" indent="-342900">
              <a:buFont typeface="Calibri" panose="020F0502020204030204" pitchFamily="34" charset="0"/>
              <a:buChar char="–"/>
            </a:pPr>
            <a:endParaRPr lang="en-ZA" dirty="0" smtClean="0"/>
          </a:p>
          <a:p>
            <a:pPr marL="800100" lvl="1" indent="-342900">
              <a:buFont typeface="Calibri" panose="020F0502020204030204" pitchFamily="34" charset="0"/>
              <a:buChar char="–"/>
            </a:pPr>
            <a:r>
              <a:rPr lang="en-ZA" dirty="0" smtClean="0"/>
              <a:t>PrEP </a:t>
            </a:r>
            <a:r>
              <a:rPr lang="en-ZA" dirty="0"/>
              <a:t>was effective in reducing HIV risk across gender, PrEP </a:t>
            </a:r>
            <a:r>
              <a:rPr lang="en-ZA" dirty="0" smtClean="0"/>
              <a:t>regimen, dosing </a:t>
            </a:r>
            <a:r>
              <a:rPr lang="en-ZA" dirty="0"/>
              <a:t>or mode of acquisition </a:t>
            </a:r>
          </a:p>
          <a:p>
            <a:pPr marL="800100" lvl="1" indent="-342900">
              <a:buFont typeface="Calibri" panose="020F0502020204030204" pitchFamily="34" charset="0"/>
              <a:buChar char="–"/>
            </a:pPr>
            <a:r>
              <a:rPr lang="en-ZA" dirty="0"/>
              <a:t>PrEP most effective in studies with high </a:t>
            </a:r>
            <a:r>
              <a:rPr lang="en-ZA" dirty="0" smtClean="0"/>
              <a:t>adherence</a:t>
            </a:r>
          </a:p>
          <a:p>
            <a:pPr marL="800100" lvl="1" indent="-342900">
              <a:buFont typeface="Calibri" panose="020F0502020204030204" pitchFamily="34" charset="0"/>
              <a:buChar char="–"/>
            </a:pPr>
            <a:endParaRPr lang="en-ZA" dirty="0" smtClean="0"/>
          </a:p>
          <a:p>
            <a:pPr marL="800100" lvl="1" indent="-342900">
              <a:buFont typeface="Calibri" panose="020F0502020204030204" pitchFamily="34" charset="0"/>
              <a:buChar char="–"/>
            </a:pPr>
            <a:r>
              <a:rPr lang="en-ZA" dirty="0" smtClean="0"/>
              <a:t>Age did not moderate the relationship BUT</a:t>
            </a:r>
          </a:p>
          <a:p>
            <a:pPr marL="800100" lvl="1" indent="-342900">
              <a:buFont typeface="Calibri" panose="020F0502020204030204" pitchFamily="34" charset="0"/>
              <a:buChar char="–"/>
            </a:pPr>
            <a:r>
              <a:rPr lang="en-ZA" dirty="0" smtClean="0"/>
              <a:t>Lower adherence in &lt; 25 years </a:t>
            </a:r>
          </a:p>
          <a:p>
            <a:pPr marL="914400" lvl="2" indent="0">
              <a:buNone/>
            </a:pPr>
            <a:endParaRPr lang="en-ZA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WHO recommends PrEP</a:t>
            </a:r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891" y="1507783"/>
            <a:ext cx="8521207" cy="14862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01662" y="6488723"/>
            <a:ext cx="46423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1200" dirty="0" smtClean="0"/>
              <a:t>WHO, 2015; Fonner, 2018</a:t>
            </a:r>
            <a:endParaRPr lang="en-ZA" sz="1200" dirty="0"/>
          </a:p>
        </p:txBody>
      </p:sp>
    </p:spTree>
    <p:extLst>
      <p:ext uri="{BB962C8B-B14F-4D97-AF65-F5344CB8AC3E}">
        <p14:creationId xmlns:p14="http://schemas.microsoft.com/office/powerpoint/2010/main" val="175630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600" dirty="0" smtClean="0"/>
              <a:t>Does PrEP work in young people?</a:t>
            </a:r>
            <a:endParaRPr lang="en-Z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Yes – if taken consistently</a:t>
            </a:r>
          </a:p>
          <a:p>
            <a:endParaRPr lang="en-ZA" dirty="0"/>
          </a:p>
          <a:p>
            <a:endParaRPr lang="en-ZA" dirty="0" smtClean="0"/>
          </a:p>
          <a:p>
            <a:endParaRPr lang="en-ZA" dirty="0"/>
          </a:p>
          <a:p>
            <a:endParaRPr lang="en-ZA" dirty="0" smtClean="0"/>
          </a:p>
          <a:p>
            <a:endParaRPr lang="en-ZA" dirty="0"/>
          </a:p>
          <a:p>
            <a:endParaRPr lang="en-ZA" dirty="0" smtClean="0"/>
          </a:p>
          <a:p>
            <a:endParaRPr lang="en-ZA" dirty="0"/>
          </a:p>
          <a:p>
            <a:endParaRPr lang="en-ZA" dirty="0" smtClean="0"/>
          </a:p>
          <a:p>
            <a:pPr marL="0" indent="0" algn="r">
              <a:buNone/>
            </a:pPr>
            <a:r>
              <a:rPr lang="en-ZA" dirty="0" smtClean="0"/>
              <a:t>…but daily pill taking is a challenge</a:t>
            </a:r>
            <a:endParaRPr lang="en-ZA" dirty="0"/>
          </a:p>
        </p:txBody>
      </p:sp>
      <p:graphicFrame>
        <p:nvGraphicFramePr>
          <p:cNvPr id="4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8335404"/>
              </p:ext>
            </p:extLst>
          </p:nvPr>
        </p:nvGraphicFramePr>
        <p:xfrm>
          <a:off x="465970" y="2028374"/>
          <a:ext cx="8678030" cy="3691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013200" y="6519333"/>
            <a:ext cx="513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1200" dirty="0" smtClean="0">
                <a:latin typeface="Arial Nova" panose="020B0504020202020204"/>
              </a:rPr>
              <a:t>Source: Hosek, JAMA </a:t>
            </a:r>
            <a:r>
              <a:rPr lang="en-ZA" sz="1200" dirty="0" err="1" smtClean="0">
                <a:latin typeface="Arial Nova" panose="020B0504020202020204"/>
              </a:rPr>
              <a:t>Pediatrics</a:t>
            </a:r>
            <a:r>
              <a:rPr lang="en-ZA" sz="1200" dirty="0" smtClean="0">
                <a:latin typeface="Arial Nova" panose="020B0504020202020204"/>
              </a:rPr>
              <a:t> 2017</a:t>
            </a:r>
            <a:endParaRPr lang="en-ZA" sz="1200" dirty="0">
              <a:latin typeface="Arial Nova" panose="020B05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54410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ZA" sz="3200" dirty="0" smtClean="0"/>
              <a:t>Supporting PrEP use in young people</a:t>
            </a:r>
            <a:endParaRPr lang="en-ZA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6628911"/>
              </p:ext>
            </p:extLst>
          </p:nvPr>
        </p:nvGraphicFramePr>
        <p:xfrm>
          <a:off x="400049" y="1963738"/>
          <a:ext cx="8540751" cy="31481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34417"/>
                <a:gridCol w="6106334"/>
              </a:tblGrid>
              <a:tr h="770731"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 Nova" panose="020B0504020202020204"/>
                        </a:rPr>
                        <a:t>Contraception</a:t>
                      </a:r>
                      <a:endParaRPr lang="en-ZA" dirty="0">
                        <a:latin typeface="Arial Nova" panose="020B0504020202020204"/>
                      </a:endParaRPr>
                    </a:p>
                  </a:txBody>
                  <a:tcPr marL="94788" marR="94788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dirty="0" smtClean="0">
                          <a:latin typeface="Arial Nova" panose="020B0504020202020204"/>
                        </a:rPr>
                        <a:t>Text messaging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dirty="0" smtClean="0">
                          <a:latin typeface="Arial Nova" panose="020B0504020202020204"/>
                        </a:rPr>
                        <a:t>Dispensing larger numbers of pill packs</a:t>
                      </a:r>
                      <a:endParaRPr lang="en-ZA" dirty="0">
                        <a:latin typeface="Arial Nova" panose="020B0504020202020204"/>
                      </a:endParaRPr>
                    </a:p>
                  </a:txBody>
                  <a:tcPr marL="94788" marR="94788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0731"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 Nova" panose="020B0504020202020204"/>
                        </a:rPr>
                        <a:t>ART </a:t>
                      </a:r>
                      <a:endParaRPr lang="en-ZA" dirty="0">
                        <a:latin typeface="Arial Nova" panose="020B0504020202020204"/>
                      </a:endParaRPr>
                    </a:p>
                  </a:txBody>
                  <a:tcPr marL="94788" marR="94788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dirty="0" smtClean="0">
                          <a:latin typeface="Arial Nova" panose="020B0504020202020204"/>
                        </a:rPr>
                        <a:t>Directly observed therapy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dirty="0" smtClean="0">
                          <a:latin typeface="Arial Nova" panose="020B0504020202020204"/>
                        </a:rPr>
                        <a:t>Text messaging and reminders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dirty="0" smtClean="0">
                          <a:latin typeface="Arial Nova" panose="020B0504020202020204"/>
                        </a:rPr>
                        <a:t>Enhanced in-person counselling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dirty="0" smtClean="0">
                          <a:latin typeface="Arial Nova" panose="020B0504020202020204"/>
                        </a:rPr>
                        <a:t>Financial</a:t>
                      </a:r>
                      <a:r>
                        <a:rPr lang="en-ZA" baseline="0" dirty="0" smtClean="0">
                          <a:latin typeface="Arial Nova" panose="020B0504020202020204"/>
                        </a:rPr>
                        <a:t> incentives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baseline="0" dirty="0" smtClean="0">
                          <a:latin typeface="Arial Nova" panose="020B0504020202020204"/>
                        </a:rPr>
                        <a:t>Adolescent and youth friendly services</a:t>
                      </a:r>
                      <a:endParaRPr lang="en-ZA" dirty="0">
                        <a:latin typeface="Arial Nova" panose="020B0504020202020204"/>
                      </a:endParaRPr>
                    </a:p>
                  </a:txBody>
                  <a:tcPr marL="94788" marR="94788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0731"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 Nova" panose="020B0504020202020204"/>
                        </a:rPr>
                        <a:t>Chronic disease</a:t>
                      </a:r>
                      <a:endParaRPr lang="en-ZA" dirty="0">
                        <a:latin typeface="Arial Nova" panose="020B0504020202020204"/>
                      </a:endParaRPr>
                    </a:p>
                  </a:txBody>
                  <a:tcPr marL="94788" marR="94788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dirty="0" smtClean="0">
                          <a:latin typeface="Arial Nova" panose="020B0504020202020204"/>
                        </a:rPr>
                        <a:t>Text messaging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dirty="0" smtClean="0">
                          <a:latin typeface="Arial Nova" panose="020B0504020202020204"/>
                        </a:rPr>
                        <a:t>Directly observed therapy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dirty="0" smtClean="0">
                          <a:latin typeface="Arial Nova" panose="020B0504020202020204"/>
                        </a:rPr>
                        <a:t>Motivational interviewing</a:t>
                      </a:r>
                      <a:endParaRPr lang="en-ZA" dirty="0">
                        <a:latin typeface="Arial Nova" panose="020B0504020202020204"/>
                      </a:endParaRPr>
                    </a:p>
                  </a:txBody>
                  <a:tcPr marL="94788" marR="94788"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76045" y="1236133"/>
            <a:ext cx="86647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000" dirty="0" smtClean="0">
                <a:latin typeface="Arial Nova" panose="020B0504020202020204"/>
              </a:rPr>
              <a:t>Limited evidence from PrEP field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92800" y="65532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dirty="0" smtClean="0"/>
              <a:t>Source: WHO, 2018</a:t>
            </a:r>
            <a:endParaRPr lang="en-ZA" dirty="0"/>
          </a:p>
        </p:txBody>
      </p:sp>
      <p:sp>
        <p:nvSpPr>
          <p:cNvPr id="9" name="TextBox 8"/>
          <p:cNvSpPr txBox="1"/>
          <p:nvPr/>
        </p:nvSpPr>
        <p:spPr>
          <a:xfrm>
            <a:off x="375088" y="5588000"/>
            <a:ext cx="8466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>
                <a:latin typeface="Arial Nova" panose="020B0504020202020204"/>
              </a:rPr>
              <a:t>Strategies being investigated for PrEP include drug level feedback, in person or WhatsApp support clubs or groups, two-way text messaging, intensified follow-up</a:t>
            </a:r>
            <a:endParaRPr lang="en-ZA" dirty="0">
              <a:latin typeface="Arial Nova" panose="020B05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25294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600" dirty="0" smtClean="0"/>
              <a:t>PrEP safety</a:t>
            </a:r>
            <a:endParaRPr lang="en-ZA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kern="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PrEP </a:t>
            </a:r>
            <a:r>
              <a:rPr lang="en-US" altLang="en-US" kern="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was well </a:t>
            </a:r>
            <a:r>
              <a:rPr lang="en-US" altLang="en-US" kern="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tolerated</a:t>
            </a:r>
          </a:p>
          <a:p>
            <a:pPr lvl="1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−"/>
              <a:defRPr/>
            </a:pPr>
            <a:r>
              <a:rPr lang="en-US" altLang="en-US" dirty="0"/>
              <a:t>GI side effects (&lt;10%, usually in first month only)</a:t>
            </a:r>
          </a:p>
          <a:p>
            <a:pPr marL="914400" lvl="1" indent="-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000" kern="0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457200" indent="-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kern="0" dirty="0" smtClean="0">
                <a:solidFill>
                  <a:srgbClr val="000000"/>
                </a:solidFill>
              </a:rPr>
              <a:t>Resistance rare (3%)</a:t>
            </a:r>
          </a:p>
          <a:p>
            <a:pPr marL="914400" lvl="1" indent="-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ja-JP" sz="2000" kern="0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457200" indent="-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kern="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Renal function</a:t>
            </a:r>
          </a:p>
          <a:p>
            <a:pPr lvl="1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altLang="ja-JP" dirty="0" smtClean="0"/>
              <a:t>Changes rare, similar rates in placebo in trials</a:t>
            </a:r>
            <a:endParaRPr lang="en-US" altLang="ja-JP" dirty="0"/>
          </a:p>
          <a:p>
            <a:pPr lvl="1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altLang="ja-JP" dirty="0"/>
              <a:t>If changes observed, these are usually reversible</a:t>
            </a:r>
          </a:p>
          <a:p>
            <a:pPr marL="457200" indent="-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ja-JP" kern="0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457200" indent="-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kern="0" dirty="0" smtClean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</a:rPr>
              <a:t>Bone mineral density</a:t>
            </a:r>
          </a:p>
          <a:p>
            <a:pPr lvl="1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altLang="ja-JP" dirty="0"/>
              <a:t>Modest changes observed in trials in young men in US and women in </a:t>
            </a:r>
            <a:r>
              <a:rPr lang="en-US" altLang="ja-JP" dirty="0" smtClean="0"/>
              <a:t>SSA, not associated with fractures</a:t>
            </a:r>
          </a:p>
          <a:p>
            <a:pPr lvl="1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altLang="ja-JP" dirty="0" smtClean="0"/>
              <a:t>Reversible, no additional supplementation required</a:t>
            </a:r>
          </a:p>
          <a:p>
            <a:pPr marL="457200" lvl="1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ja-JP" dirty="0"/>
          </a:p>
          <a:p>
            <a:pPr marL="457200" lvl="0" indent="-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000" kern="0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726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Z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045" y="1593707"/>
            <a:ext cx="8540750" cy="30112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6045" y="5147733"/>
            <a:ext cx="85970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 smtClean="0">
                <a:latin typeface="Arial Nova" panose="020B0504020202020204"/>
              </a:rPr>
              <a:t>… recommended for adults and adolescents at risk for HIV-1 infection weighing </a:t>
            </a:r>
            <a:r>
              <a:rPr lang="en-ZA" sz="2000" b="1" dirty="0" smtClean="0">
                <a:latin typeface="Arial Nova" panose="020B0504020202020204"/>
              </a:rPr>
              <a:t>at least 35 kg</a:t>
            </a:r>
            <a:r>
              <a:rPr lang="en-ZA" sz="2000" dirty="0" smtClean="0">
                <a:latin typeface="Arial Nova" panose="020B0504020202020204"/>
              </a:rPr>
              <a:t>…</a:t>
            </a:r>
          </a:p>
          <a:p>
            <a:endParaRPr lang="en-ZA" sz="2000" dirty="0">
              <a:latin typeface="Arial Nova" panose="020B0504020202020204"/>
            </a:endParaRPr>
          </a:p>
          <a:p>
            <a:pPr algn="ctr"/>
            <a:r>
              <a:rPr lang="en-ZA" sz="2000" dirty="0" smtClean="0">
                <a:latin typeface="Arial Nova" panose="020B0504020202020204"/>
              </a:rPr>
              <a:t>Recommendation based on trial in 15-17 year olds </a:t>
            </a:r>
            <a:endParaRPr lang="en-ZA" sz="2000" dirty="0">
              <a:latin typeface="Arial Nova" panose="020B05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10316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Sexual and reproductive health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kern="0" dirty="0" smtClean="0">
                <a:solidFill>
                  <a:srgbClr val="000000"/>
                </a:solidFill>
                <a:ea typeface="MS PGothic" panose="020B0600070205080204" pitchFamily="34" charset="-128"/>
              </a:rPr>
              <a:t>PrEP should be offered as part of comprehensive sexual and reproductive health services esp. for young women</a:t>
            </a:r>
          </a:p>
          <a:p>
            <a:pPr lvl="1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−"/>
              <a:defRPr/>
            </a:pPr>
            <a:r>
              <a:rPr lang="en-US" altLang="en-US" sz="2000" dirty="0"/>
              <a:t>No </a:t>
            </a:r>
            <a:r>
              <a:rPr lang="en-US" altLang="en-US" sz="2000" dirty="0" smtClean="0"/>
              <a:t>reduction in contraceptive efficacy</a:t>
            </a:r>
          </a:p>
          <a:p>
            <a:pPr lvl="1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−"/>
              <a:defRPr/>
            </a:pPr>
            <a:r>
              <a:rPr lang="en-US" altLang="en-US" sz="2000" dirty="0" smtClean="0"/>
              <a:t>No difference in PrEP efficacy in women using DMPA or NET-EN</a:t>
            </a:r>
          </a:p>
          <a:p>
            <a:pPr lvl="1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−"/>
              <a:defRPr/>
            </a:pPr>
            <a:endParaRPr lang="en-US" altLang="en-US" dirty="0"/>
          </a:p>
          <a:p>
            <a:pPr marL="457200" lvl="0" indent="-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kern="0" dirty="0" smtClean="0">
                <a:solidFill>
                  <a:srgbClr val="000000"/>
                </a:solidFill>
                <a:ea typeface="MS PGothic" panose="020B0600070205080204" pitchFamily="34" charset="-128"/>
              </a:rPr>
              <a:t>Pregnancy and lactation</a:t>
            </a:r>
          </a:p>
          <a:p>
            <a:pPr lvl="1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−"/>
              <a:defRPr/>
            </a:pPr>
            <a:r>
              <a:rPr lang="en-US" altLang="en-US" sz="2000" dirty="0"/>
              <a:t>No reason to discontinue PrEP </a:t>
            </a:r>
          </a:p>
          <a:p>
            <a:pPr lvl="1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−"/>
              <a:defRPr/>
            </a:pPr>
            <a:r>
              <a:rPr lang="en-US" altLang="en-US" sz="2000" dirty="0"/>
              <a:t>Minimal breastmilk transfer to </a:t>
            </a:r>
            <a:r>
              <a:rPr lang="en-US" altLang="en-US" sz="2000" dirty="0" smtClean="0"/>
              <a:t>infant</a:t>
            </a:r>
            <a:endParaRPr lang="en-US" altLang="en-US" sz="2000" dirty="0"/>
          </a:p>
          <a:p>
            <a:pPr lvl="1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−"/>
              <a:defRPr/>
            </a:pPr>
            <a:endParaRPr lang="en-US" altLang="en-US" sz="1800" kern="0" dirty="0">
              <a:solidFill>
                <a:srgbClr val="000000"/>
              </a:solidFill>
            </a:endParaRPr>
          </a:p>
          <a:p>
            <a:pPr marL="457200" indent="-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kern="0" dirty="0">
                <a:solidFill>
                  <a:srgbClr val="000000"/>
                </a:solidFill>
                <a:ea typeface="MS PGothic" panose="020B0600070205080204" pitchFamily="34" charset="-128"/>
              </a:rPr>
              <a:t>No known interactions with exogenous hormones used for feminization/</a:t>
            </a:r>
            <a:r>
              <a:rPr lang="en-US" altLang="en-US" sz="2400" kern="0" dirty="0" err="1">
                <a:solidFill>
                  <a:srgbClr val="000000"/>
                </a:solidFill>
                <a:ea typeface="MS PGothic" panose="020B0600070205080204" pitchFamily="34" charset="-128"/>
              </a:rPr>
              <a:t>masculinisation</a:t>
            </a:r>
            <a:endParaRPr lang="en-US" altLang="en-US" sz="2400" kern="0" dirty="0">
              <a:solidFill>
                <a:srgbClr val="000000"/>
              </a:solidFill>
              <a:ea typeface="MS PGothic" panose="020B0600070205080204" pitchFamily="34" charset="-128"/>
            </a:endParaRPr>
          </a:p>
          <a:p>
            <a:endParaRPr lang="en-ZA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536267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1200" dirty="0" smtClean="0">
                <a:latin typeface="Arial Nova" panose="020B0504020202020204"/>
              </a:rPr>
              <a:t>Source: Murnane, 2014; Heffron, 2014; WHO, 2017; </a:t>
            </a:r>
            <a:r>
              <a:rPr lang="en-ZA" sz="1200" dirty="0" err="1" smtClean="0">
                <a:latin typeface="Arial Nova" panose="020B0504020202020204"/>
              </a:rPr>
              <a:t>Mugwanya</a:t>
            </a:r>
            <a:r>
              <a:rPr lang="en-ZA" sz="1200" dirty="0" smtClean="0">
                <a:latin typeface="Arial Nova" panose="020B0504020202020204"/>
              </a:rPr>
              <a:t>, 2016 </a:t>
            </a:r>
            <a:endParaRPr lang="en-ZA" sz="1200" dirty="0">
              <a:latin typeface="Arial Nova" panose="020B050402020202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6813" y="4959550"/>
            <a:ext cx="2369383" cy="157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31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Sexually transmitted infections</a:t>
            </a:r>
            <a:endParaRPr lang="en-ZA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7843005"/>
              </p:ext>
            </p:extLst>
          </p:nvPr>
        </p:nvGraphicFramePr>
        <p:xfrm>
          <a:off x="479425" y="1473200"/>
          <a:ext cx="8540750" cy="4421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70000" y="1151467"/>
            <a:ext cx="6891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600" dirty="0" smtClean="0">
                <a:latin typeface="Arial Nova" panose="020B0504020202020204"/>
              </a:rPr>
              <a:t>Prevalence of STIs at PrEP initiation among AGYW 16-24 SA, Zimbabwe</a:t>
            </a:r>
            <a:endParaRPr lang="en-ZA" sz="1600" dirty="0">
              <a:latin typeface="Arial Nova" panose="020B050402020202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5067" y="6045200"/>
            <a:ext cx="8111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>
                <a:latin typeface="Arial Nova" panose="020B0504020202020204"/>
              </a:rPr>
              <a:t>Majority of infections are asymptomatic &gt;95%</a:t>
            </a:r>
            <a:endParaRPr lang="en-ZA" dirty="0">
              <a:latin typeface="Arial Nova" panose="020B050402020202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83867" y="6451600"/>
            <a:ext cx="2624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dirty="0" smtClean="0">
                <a:latin typeface="Arial Nova" panose="020B0504020202020204"/>
              </a:rPr>
              <a:t>Source: Celum, CROI 2018</a:t>
            </a:r>
            <a:endParaRPr lang="en-ZA" sz="1200" dirty="0">
              <a:latin typeface="Arial Nova" panose="020B05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90309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MPOWER-02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lue Green">
    <a:dk1>
      <a:sysClr val="windowText" lastClr="000000"/>
    </a:dk1>
    <a:lt1>
      <a:sysClr val="window" lastClr="FFFFFF"/>
    </a:lt1>
    <a:dk2>
      <a:srgbClr val="373545"/>
    </a:dk2>
    <a:lt2>
      <a:srgbClr val="CEDBE6"/>
    </a:lt2>
    <a:accent1>
      <a:srgbClr val="3494BA"/>
    </a:accent1>
    <a:accent2>
      <a:srgbClr val="58B6C0"/>
    </a:accent2>
    <a:accent3>
      <a:srgbClr val="75BDA7"/>
    </a:accent3>
    <a:accent4>
      <a:srgbClr val="7A8C8E"/>
    </a:accent4>
    <a:accent5>
      <a:srgbClr val="84ACB6"/>
    </a:accent5>
    <a:accent6>
      <a:srgbClr val="2683C6"/>
    </a:accent6>
    <a:hlink>
      <a:srgbClr val="6B9F25"/>
    </a:hlink>
    <a:folHlink>
      <a:srgbClr val="9F6715"/>
    </a:folHlink>
  </a:clrScheme>
  <a:fontScheme name="Retrospect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Retrospect">
    <a:fillStyleLst>
      <a:solidFill>
        <a:schemeClr val="phClr"/>
      </a:solidFill>
      <a:gradFill rotWithShape="1">
        <a:gsLst>
          <a:gs pos="0">
            <a:schemeClr val="phClr">
              <a:tint val="65000"/>
              <a:shade val="92000"/>
              <a:satMod val="130000"/>
            </a:schemeClr>
          </a:gs>
          <a:gs pos="45000">
            <a:schemeClr val="phClr">
              <a:tint val="60000"/>
              <a:shade val="99000"/>
              <a:satMod val="120000"/>
            </a:schemeClr>
          </a:gs>
          <a:gs pos="100000">
            <a:schemeClr val="phClr">
              <a:tint val="55000"/>
              <a:satMod val="140000"/>
            </a:schemeClr>
          </a:gs>
        </a:gsLst>
        <a:path path="circle">
          <a:fillToRect l="100000" t="100000" r="100000" b="100000"/>
        </a:path>
      </a:gradFill>
      <a:gradFill rotWithShape="1">
        <a:gsLst>
          <a:gs pos="0">
            <a:schemeClr val="phClr">
              <a:shade val="85000"/>
              <a:satMod val="130000"/>
            </a:schemeClr>
          </a:gs>
          <a:gs pos="34000">
            <a:schemeClr val="phClr">
              <a:shade val="87000"/>
              <a:satMod val="125000"/>
            </a:schemeClr>
          </a:gs>
          <a:gs pos="70000">
            <a:schemeClr val="phClr">
              <a:tint val="100000"/>
              <a:shade val="90000"/>
              <a:satMod val="130000"/>
            </a:schemeClr>
          </a:gs>
          <a:gs pos="100000">
            <a:schemeClr val="phClr">
              <a:tint val="100000"/>
              <a:shade val="100000"/>
              <a:satMod val="110000"/>
            </a:schemeClr>
          </a:gs>
        </a:gsLst>
        <a:path path="circle">
          <a:fillToRect l="100000" t="100000" r="100000" b="100000"/>
        </a:path>
      </a:gradFill>
    </a:fillStyleLst>
    <a:lnStyleLst>
      <a:ln w="12700" cap="flat" cmpd="sng" algn="ctr">
        <a:solidFill>
          <a:schemeClr val="phClr"/>
        </a:solidFill>
        <a:prstDash val="solid"/>
      </a:ln>
      <a:ln w="1587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2700000" algn="br" rotWithShape="0">
            <a:srgbClr val="000000">
              <a:alpha val="60000"/>
            </a:srgbClr>
          </a:outerShdw>
        </a:effectLst>
      </a:effectStyle>
      <a:effectStyle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a:effectStyle>
    </a:effectStyleLst>
    <a:bgFillStyleLst>
      <a:solidFill>
        <a:schemeClr val="phClr"/>
      </a:solidFill>
      <a:solidFill>
        <a:schemeClr val="phClr">
          <a:tint val="90000"/>
          <a:shade val="97000"/>
          <a:satMod val="130000"/>
        </a:schemeClr>
      </a:solidFill>
      <a:gradFill rotWithShape="1">
        <a:gsLst>
          <a:gs pos="0">
            <a:schemeClr val="phClr">
              <a:tint val="96000"/>
              <a:shade val="99000"/>
              <a:satMod val="140000"/>
            </a:schemeClr>
          </a:gs>
          <a:gs pos="65000">
            <a:schemeClr val="phClr">
              <a:tint val="100000"/>
              <a:shade val="80000"/>
              <a:satMod val="130000"/>
            </a:schemeClr>
          </a:gs>
          <a:gs pos="100000">
            <a:schemeClr val="phClr">
              <a:tint val="100000"/>
              <a:shade val="48000"/>
              <a:satMod val="120000"/>
            </a:schemeClr>
          </a:gs>
        </a:gsLst>
        <a:lin ang="162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270</TotalTime>
  <Words>785</Words>
  <Application>Microsoft Office PowerPoint</Application>
  <PresentationFormat>On-screen Show (4:3)</PresentationFormat>
  <Paragraphs>116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ＭＳ Ｐゴシック</vt:lpstr>
      <vt:lpstr>ＭＳ Ｐゴシック</vt:lpstr>
      <vt:lpstr>Arial</vt:lpstr>
      <vt:lpstr>Arial Nova</vt:lpstr>
      <vt:lpstr>Calibri</vt:lpstr>
      <vt:lpstr>Century Gothic</vt:lpstr>
      <vt:lpstr>Wingdings</vt:lpstr>
      <vt:lpstr>EMPOWER-02</vt:lpstr>
      <vt:lpstr>Providing PrEP to adolescents and young adults: current science</vt:lpstr>
      <vt:lpstr>Key questions</vt:lpstr>
      <vt:lpstr>WHO recommends PrEP</vt:lpstr>
      <vt:lpstr>Does PrEP work in young people?</vt:lpstr>
      <vt:lpstr>Supporting PrEP use in young people</vt:lpstr>
      <vt:lpstr>PrEP safety</vt:lpstr>
      <vt:lpstr>PowerPoint Presentation</vt:lpstr>
      <vt:lpstr>Sexual and reproductive health</vt:lpstr>
      <vt:lpstr>Sexually transmitted infections</vt:lpstr>
      <vt:lpstr>Generating demand</vt:lpstr>
      <vt:lpstr>Scaling up PrEP services  </vt:lpstr>
      <vt:lpstr>Conclusions</vt:lpstr>
      <vt:lpstr>Acknowledgements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Melody  Joubert</dc:creator>
  <cp:lastModifiedBy>Sinead Delany-Moretlwe</cp:lastModifiedBy>
  <cp:revision>34</cp:revision>
  <dcterms:created xsi:type="dcterms:W3CDTF">2018-07-12T10:17:34Z</dcterms:created>
  <dcterms:modified xsi:type="dcterms:W3CDTF">2018-07-24T04:28:20Z</dcterms:modified>
</cp:coreProperties>
</file>